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579" r:id="rId3"/>
    <p:sldId id="578" r:id="rId4"/>
    <p:sldId id="593" r:id="rId5"/>
    <p:sldId id="594" r:id="rId6"/>
    <p:sldId id="595" r:id="rId7"/>
    <p:sldId id="596" r:id="rId8"/>
    <p:sldId id="601" r:id="rId9"/>
    <p:sldId id="597" r:id="rId10"/>
    <p:sldId id="598" r:id="rId11"/>
    <p:sldId id="599" r:id="rId12"/>
    <p:sldId id="600" r:id="rId13"/>
    <p:sldId id="602" r:id="rId14"/>
    <p:sldId id="604" r:id="rId15"/>
    <p:sldId id="603" r:id="rId16"/>
    <p:sldId id="60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9"/>
    <p:restoredTop sz="93186"/>
  </p:normalViewPr>
  <p:slideViewPr>
    <p:cSldViewPr snapToGrid="0" snapToObjects="1">
      <p:cViewPr>
        <p:scale>
          <a:sx n="90" d="100"/>
          <a:sy n="90" d="100"/>
        </p:scale>
        <p:origin x="148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Simulating Evolution: the Prisoner’s Dilemma and Other Models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Mutations in Lindgren’s World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Point mutation:    0011  </a:t>
            </a:r>
            <a:r>
              <a:rPr lang="en-US" dirty="0" smtClean="0">
                <a:solidFill>
                  <a:schemeClr val="bg1"/>
                </a:solidFill>
                <a:sym typeface="Wingdings"/>
              </a:rPr>
              <a:t></a:t>
            </a:r>
            <a:r>
              <a:rPr lang="en-US" dirty="0">
                <a:solidFill>
                  <a:schemeClr val="bg1"/>
                </a:solidFill>
                <a:sym typeface="Wingdings"/>
              </a:rPr>
              <a:t> </a:t>
            </a:r>
            <a:r>
              <a:rPr lang="en-US" dirty="0" smtClean="0">
                <a:solidFill>
                  <a:schemeClr val="bg1"/>
                </a:solidFill>
                <a:sym typeface="Wingdings"/>
              </a:rPr>
              <a:t>00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0</a:t>
            </a:r>
            <a:r>
              <a:rPr lang="en-US" dirty="0" smtClean="0">
                <a:solidFill>
                  <a:schemeClr val="bg1"/>
                </a:solidFill>
                <a:sym typeface="Wingdings"/>
              </a:rPr>
              <a:t>1</a:t>
            </a:r>
          </a:p>
          <a:p>
            <a:endParaRPr lang="en-US" dirty="0">
              <a:solidFill>
                <a:schemeClr val="bg1"/>
              </a:solidFill>
              <a:sym typeface="Wingdings"/>
            </a:endParaRPr>
          </a:p>
          <a:p>
            <a:r>
              <a:rPr lang="en-US" dirty="0" smtClean="0">
                <a:solidFill>
                  <a:schemeClr val="bg1"/>
                </a:solidFill>
                <a:sym typeface="Wingdings"/>
              </a:rPr>
              <a:t>Gene duplication (adding one to memory without changing behavior):   01    01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01</a:t>
            </a:r>
            <a:endParaRPr lang="en-US" dirty="0" smtClean="0">
              <a:solidFill>
                <a:schemeClr val="bg1"/>
              </a:solidFill>
              <a:sym typeface="Wingdings"/>
            </a:endParaRPr>
          </a:p>
          <a:p>
            <a:endParaRPr lang="en-US" dirty="0">
              <a:solidFill>
                <a:schemeClr val="bg1"/>
              </a:solidFill>
              <a:sym typeface="Wingdings"/>
            </a:endParaRPr>
          </a:p>
          <a:p>
            <a:r>
              <a:rPr lang="en-US" dirty="0" smtClean="0">
                <a:solidFill>
                  <a:schemeClr val="bg1"/>
                </a:solidFill>
                <a:sym typeface="Wingdings"/>
              </a:rPr>
              <a:t>Gene halving (first or second half of the genome is removed):        0111  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01</a:t>
            </a:r>
            <a:endParaRPr lang="en-US" dirty="0" smtClean="0">
              <a:solidFill>
                <a:schemeClr val="bg1"/>
              </a:solidFill>
              <a:sym typeface="Wingdings"/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9617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600 generations (replication is based on success within the population)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6605" y="1825625"/>
            <a:ext cx="73987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0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3275"/>
            <a:ext cx="10515600" cy="1325563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30,000 Generations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0560" y="1508838"/>
            <a:ext cx="6530880" cy="26345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723" y="4280263"/>
            <a:ext cx="6530880" cy="23773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85888" y="2700338"/>
            <a:ext cx="1085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Species</a:t>
            </a:r>
          </a:p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US" dirty="0" smtClean="0">
                <a:solidFill>
                  <a:schemeClr val="bg1"/>
                </a:solidFill>
              </a:rPr>
              <a:t>ver time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5888" y="4652963"/>
            <a:ext cx="10858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Average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score</a:t>
            </a:r>
          </a:p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US" dirty="0" smtClean="0">
                <a:solidFill>
                  <a:schemeClr val="bg1"/>
                </a:solidFill>
              </a:rPr>
              <a:t>ver time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859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Simulating Evolution: the Blind Watchmaker </a:t>
            </a:r>
            <a:r>
              <a:rPr lang="en-US" smtClean="0">
                <a:solidFill>
                  <a:schemeClr val="bg1"/>
                </a:solidFill>
              </a:rPr>
              <a:t>(Dawkins, 1987)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561" y="1814512"/>
            <a:ext cx="5980114" cy="490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98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637" y="1027906"/>
            <a:ext cx="5405438" cy="498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362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490537"/>
            <a:ext cx="3524250" cy="61120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86325" y="730409"/>
            <a:ext cx="6976012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When I wrote the program, I never thought that it would evolve </a:t>
            </a:r>
          </a:p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nything more than a variety of tree-like shapes. I had hoped for </a:t>
            </a:r>
          </a:p>
          <a:p>
            <a:r>
              <a:rPr lang="en-US" dirty="0">
                <a:solidFill>
                  <a:schemeClr val="bg1"/>
                </a:solidFill>
              </a:rPr>
              <a:t>w</a:t>
            </a:r>
            <a:r>
              <a:rPr lang="en-US" dirty="0" smtClean="0">
                <a:solidFill>
                  <a:schemeClr val="bg1"/>
                </a:solidFill>
              </a:rPr>
              <a:t>eeping willows, cedars of Lebanon, Lombardy poplars, seaweeds,</a:t>
            </a:r>
          </a:p>
          <a:p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erhaps deer antlers. Nothing in my biologist’s intuition, nothing in</a:t>
            </a:r>
          </a:p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US" dirty="0" smtClean="0">
                <a:solidFill>
                  <a:schemeClr val="bg1"/>
                </a:solidFill>
              </a:rPr>
              <a:t>y 20 years’ experience of programming computers, and nothing in</a:t>
            </a:r>
          </a:p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US" dirty="0" smtClean="0">
                <a:solidFill>
                  <a:schemeClr val="bg1"/>
                </a:solidFill>
              </a:rPr>
              <a:t>y wildest dreams, prepared me for what actually emerged on the</a:t>
            </a:r>
          </a:p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creen. I can’t remember exactly when in the sequence it first began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to dawn on me that an evolved resemblance to something like an</a:t>
            </a:r>
          </a:p>
          <a:p>
            <a:r>
              <a:rPr lang="en-US" dirty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nsect was possible. With a wild surmise, I began to breed, generation</a:t>
            </a:r>
          </a:p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US" dirty="0" smtClean="0">
                <a:solidFill>
                  <a:schemeClr val="bg1"/>
                </a:solidFill>
              </a:rPr>
              <a:t>fter generation, from whichever child looked most like an insect.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My incredulity grew in parallel with the evolving resemblance. You see</a:t>
            </a:r>
          </a:p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he eventual results at the bottom of Figure 4. Admittedly they have</a:t>
            </a:r>
          </a:p>
          <a:p>
            <a:r>
              <a:rPr lang="en-US" dirty="0">
                <a:solidFill>
                  <a:schemeClr val="bg1"/>
                </a:solidFill>
              </a:rPr>
              <a:t>e</a:t>
            </a:r>
            <a:r>
              <a:rPr lang="en-US" dirty="0" smtClean="0">
                <a:solidFill>
                  <a:schemeClr val="bg1"/>
                </a:solidFill>
              </a:rPr>
              <a:t>ight legs like a spider instead of six like an insect, but even so! I still</a:t>
            </a:r>
          </a:p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US" dirty="0" smtClean="0">
                <a:solidFill>
                  <a:schemeClr val="bg1"/>
                </a:solidFill>
              </a:rPr>
              <a:t>annot conceal from you my feeling of exultation as I first watched these</a:t>
            </a:r>
          </a:p>
          <a:p>
            <a:r>
              <a:rPr lang="en-US" dirty="0">
                <a:solidFill>
                  <a:schemeClr val="bg1"/>
                </a:solidFill>
              </a:rPr>
              <a:t>e</a:t>
            </a:r>
            <a:r>
              <a:rPr lang="en-US" dirty="0" smtClean="0">
                <a:solidFill>
                  <a:schemeClr val="bg1"/>
                </a:solidFill>
              </a:rPr>
              <a:t>xquisite creatures  emerging before my eyes. I distinctly heard the</a:t>
            </a:r>
          </a:p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riumphal opening chords of Also </a:t>
            </a:r>
            <a:r>
              <a:rPr lang="en-US" dirty="0" err="1" smtClean="0">
                <a:solidFill>
                  <a:schemeClr val="bg1"/>
                </a:solidFill>
              </a:rPr>
              <a:t>Sprach</a:t>
            </a:r>
            <a:r>
              <a:rPr lang="en-US" dirty="0" smtClean="0">
                <a:solidFill>
                  <a:schemeClr val="bg1"/>
                </a:solidFill>
              </a:rPr>
              <a:t> Zarathustra (the ‘2001 theme’)</a:t>
            </a:r>
          </a:p>
          <a:p>
            <a:r>
              <a:rPr lang="en-US" dirty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n my mind. I couldn’t eat, and that night ‘my’ insects swarmed behind</a:t>
            </a:r>
          </a:p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US" smtClean="0">
                <a:solidFill>
                  <a:schemeClr val="bg1"/>
                </a:solidFill>
              </a:rPr>
              <a:t>y </a:t>
            </a:r>
            <a:r>
              <a:rPr lang="en-US" dirty="0" smtClean="0">
                <a:solidFill>
                  <a:schemeClr val="bg1"/>
                </a:solidFill>
              </a:rPr>
              <a:t>eyelids as I tried to sleep.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		-- Dawkins, </a:t>
            </a:r>
            <a:r>
              <a:rPr lang="en-US" i="1" dirty="0" smtClean="0">
                <a:solidFill>
                  <a:schemeClr val="bg1"/>
                </a:solidFill>
              </a:rPr>
              <a:t>The Blind Watchmaker </a:t>
            </a:r>
            <a:r>
              <a:rPr lang="en-US" dirty="0" smtClean="0">
                <a:solidFill>
                  <a:schemeClr val="bg1"/>
                </a:solidFill>
              </a:rPr>
              <a:t> (1987)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421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" y="315912"/>
            <a:ext cx="6306154" cy="37988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964" y="2714625"/>
            <a:ext cx="5479161" cy="377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2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Administrivia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Problem Set 4 due Wednesday 12/13 (final day of class)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FINAL EXAM: MONDAY DECEMBER 18, 7:30 (this room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7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723900"/>
            <a:ext cx="9677400" cy="54102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727940" y="226489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27940" y="4135901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727940" y="6148167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7940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019779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621108" y="2264898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8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Evolution of a PD “World” (Lindgren, 1991)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 this world, we can have PD players with varying memories. Each of these “creatures” plays an iterated PD game with each of the others.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We’ll represent a defection as a “0” and a cooperation as a “1” in describing our animals.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There is also (importantly) </a:t>
            </a:r>
            <a:r>
              <a:rPr lang="en-US" i="1" dirty="0" smtClean="0">
                <a:solidFill>
                  <a:schemeClr val="bg1"/>
                </a:solidFill>
              </a:rPr>
              <a:t>noise</a:t>
            </a:r>
            <a:r>
              <a:rPr lang="en-US" dirty="0" smtClean="0">
                <a:solidFill>
                  <a:schemeClr val="bg1"/>
                </a:solidFill>
              </a:rPr>
              <a:t> in this simulation: on rare occasions (but not </a:t>
            </a:r>
            <a:r>
              <a:rPr lang="en-US" i="1" dirty="0" smtClean="0">
                <a:solidFill>
                  <a:schemeClr val="bg1"/>
                </a:solidFill>
              </a:rPr>
              <a:t>too</a:t>
            </a:r>
            <a:r>
              <a:rPr lang="en-US" dirty="0" smtClean="0">
                <a:solidFill>
                  <a:schemeClr val="bg1"/>
                </a:solidFill>
              </a:rPr>
              <a:t> rare), a creature accidentally makes the opposite response, by mistake, from what it would ordinarily do. That is, a creature that wants to cooperate on a given round might accidentally defect.</a:t>
            </a:r>
          </a:p>
        </p:txBody>
      </p:sp>
    </p:spTree>
    <p:extLst>
      <p:ext uri="{BB962C8B-B14F-4D97-AF65-F5344CB8AC3E}">
        <p14:creationId xmlns:p14="http://schemas.microsoft.com/office/powerpoint/2010/main" val="206328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Memory-0 Creatures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 memory-0 creature cannot recall anything at all about past iterations. The only memory-0 creatures are: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0 		All-Defect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1		All-Cooperate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88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Memory-1 Creatures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120313" cy="13604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A memory-1 creature remembers only what the </a:t>
            </a:r>
            <a:r>
              <a:rPr lang="en-US" i="1" dirty="0" smtClean="0">
                <a:solidFill>
                  <a:schemeClr val="bg1"/>
                </a:solidFill>
              </a:rPr>
              <a:t>other</a:t>
            </a:r>
            <a:r>
              <a:rPr lang="en-US" dirty="0" smtClean="0">
                <a:solidFill>
                  <a:schemeClr val="bg1"/>
                </a:solidFill>
              </a:rPr>
              <a:t> player did on the previous round. It can thus make a decision based on whether the other player’s previous response was 0 or 1.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4437396"/>
              </p:ext>
            </p:extLst>
          </p:nvPr>
        </p:nvGraphicFramePr>
        <p:xfrm>
          <a:off x="674687" y="3600450"/>
          <a:ext cx="2597152" cy="1712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76"/>
                <a:gridCol w="1298576"/>
              </a:tblGrid>
              <a:tr h="901900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player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Our response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810677"/>
              </p:ext>
            </p:extLst>
          </p:nvPr>
        </p:nvGraphicFramePr>
        <p:xfrm>
          <a:off x="3498848" y="3587950"/>
          <a:ext cx="2597152" cy="1712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76"/>
                <a:gridCol w="1298576"/>
              </a:tblGrid>
              <a:tr h="882850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player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Our response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841669"/>
              </p:ext>
            </p:extLst>
          </p:nvPr>
        </p:nvGraphicFramePr>
        <p:xfrm>
          <a:off x="6396034" y="3587950"/>
          <a:ext cx="2597152" cy="1712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76"/>
                <a:gridCol w="1298576"/>
              </a:tblGrid>
              <a:tr h="393688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player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Our response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56058"/>
              </p:ext>
            </p:extLst>
          </p:nvPr>
        </p:nvGraphicFramePr>
        <p:xfrm>
          <a:off x="9293220" y="3600450"/>
          <a:ext cx="2597152" cy="1712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76"/>
                <a:gridCol w="1298576"/>
              </a:tblGrid>
              <a:tr h="695325"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r>
                        <a:rPr lang="en-US" baseline="0" dirty="0" smtClean="0"/>
                        <a:t> player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Our response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9915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8200" y="5629275"/>
            <a:ext cx="1084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All-defect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19538" y="5614985"/>
            <a:ext cx="107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it-for-tat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05612" y="5613913"/>
            <a:ext cx="155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Anti-Tit-for-Tat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48837" y="5629275"/>
            <a:ext cx="1445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All-cooperate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373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Memory-2 Creatures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5534"/>
            <a:ext cx="10120313" cy="13604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A memory-2 creature remembers what the </a:t>
            </a:r>
            <a:r>
              <a:rPr lang="en-US" i="1" dirty="0" smtClean="0">
                <a:solidFill>
                  <a:schemeClr val="bg1"/>
                </a:solidFill>
              </a:rPr>
              <a:t>other</a:t>
            </a:r>
            <a:r>
              <a:rPr lang="en-US" dirty="0" smtClean="0">
                <a:solidFill>
                  <a:schemeClr val="bg1"/>
                </a:solidFill>
              </a:rPr>
              <a:t> player did on the previous round, and what it did itself on the previous round. It is thus represented by a table with </a:t>
            </a:r>
            <a:r>
              <a:rPr lang="en-US" smtClean="0">
                <a:solidFill>
                  <a:schemeClr val="bg1"/>
                </a:solidFill>
              </a:rPr>
              <a:t>four entries.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33538" y="5998607"/>
            <a:ext cx="107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US" dirty="0" smtClean="0">
                <a:solidFill>
                  <a:schemeClr val="bg1"/>
                </a:solidFill>
              </a:rPr>
              <a:t>it-for-tat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603611"/>
              </p:ext>
            </p:extLst>
          </p:nvPr>
        </p:nvGraphicFramePr>
        <p:xfrm>
          <a:off x="969437" y="3045326"/>
          <a:ext cx="3154362" cy="27532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454"/>
                <a:gridCol w="1051454"/>
                <a:gridCol w="1051454"/>
              </a:tblGrid>
              <a:tr h="942517">
                <a:tc>
                  <a:txBody>
                    <a:bodyPr/>
                    <a:lstStyle/>
                    <a:p>
                      <a:r>
                        <a:rPr lang="en-US" dirty="0" smtClean="0"/>
                        <a:t>Me</a:t>
                      </a:r>
                      <a:r>
                        <a:rPr lang="en-US" baseline="0" dirty="0" smtClean="0"/>
                        <a:t>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 player</a:t>
                      </a:r>
                      <a:r>
                        <a:rPr lang="en-US" baseline="0" dirty="0" smtClean="0"/>
                        <a:t> (n-1)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My response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9374394"/>
              </p:ext>
            </p:extLst>
          </p:nvPr>
        </p:nvGraphicFramePr>
        <p:xfrm>
          <a:off x="5379512" y="3045326"/>
          <a:ext cx="3154362" cy="27532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454"/>
                <a:gridCol w="1051454"/>
                <a:gridCol w="1051454"/>
              </a:tblGrid>
              <a:tr h="942517">
                <a:tc>
                  <a:txBody>
                    <a:bodyPr/>
                    <a:lstStyle/>
                    <a:p>
                      <a:r>
                        <a:rPr lang="en-US" dirty="0" smtClean="0"/>
                        <a:t>Me</a:t>
                      </a:r>
                      <a:r>
                        <a:rPr lang="en-US" baseline="0" dirty="0" smtClean="0"/>
                        <a:t> (round 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 player</a:t>
                      </a:r>
                      <a:r>
                        <a:rPr lang="en-US" baseline="0" dirty="0" smtClean="0"/>
                        <a:t> (n-1)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My response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2684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5186363" y="5998607"/>
            <a:ext cx="4434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Creature 0111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(a new genome </a:t>
            </a:r>
            <a:r>
              <a:rPr lang="en-US" smtClean="0">
                <a:solidFill>
                  <a:schemeClr val="bg1"/>
                </a:solidFill>
              </a:rPr>
              <a:t>for memory 2)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507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9971"/>
            <a:ext cx="10515600" cy="1325563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Memory-3 </a:t>
            </a:r>
            <a:r>
              <a:rPr lang="en-US" dirty="0" smtClean="0">
                <a:solidFill>
                  <a:schemeClr val="bg1"/>
                </a:solidFill>
              </a:rPr>
              <a:t>Creatures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8359"/>
            <a:ext cx="10120313" cy="13604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A memory-3 creature remembers what the </a:t>
            </a:r>
            <a:r>
              <a:rPr lang="en-US" i="1" dirty="0" smtClean="0">
                <a:solidFill>
                  <a:schemeClr val="bg1"/>
                </a:solidFill>
              </a:rPr>
              <a:t>other</a:t>
            </a:r>
            <a:r>
              <a:rPr lang="en-US" dirty="0" smtClean="0">
                <a:solidFill>
                  <a:schemeClr val="bg1"/>
                </a:solidFill>
              </a:rPr>
              <a:t> player did on the two previous rounds, and what it did itself on the previous round. It is thus represented by a table with eight entries.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301610"/>
              </p:ext>
            </p:extLst>
          </p:nvPr>
        </p:nvGraphicFramePr>
        <p:xfrm>
          <a:off x="981075" y="2618847"/>
          <a:ext cx="8128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Other (n-2)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 (n-1)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 (n-1)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My response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50283" y="6229350"/>
            <a:ext cx="1989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Creature 01101001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1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we’ve got so far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 creature with memory </a:t>
            </a:r>
            <a:r>
              <a:rPr lang="en-US" i="1" dirty="0" smtClean="0">
                <a:solidFill>
                  <a:schemeClr val="bg1"/>
                </a:solidFill>
              </a:rPr>
              <a:t>n </a:t>
            </a:r>
            <a:r>
              <a:rPr lang="en-US" dirty="0" smtClean="0">
                <a:solidFill>
                  <a:schemeClr val="bg1"/>
                </a:solidFill>
              </a:rPr>
              <a:t>is represented by a table with 2</a:t>
            </a:r>
            <a:r>
              <a:rPr lang="en-US" baseline="30000" dirty="0" smtClean="0">
                <a:solidFill>
                  <a:schemeClr val="bg1"/>
                </a:solidFill>
              </a:rPr>
              <a:t>n</a:t>
            </a:r>
            <a:r>
              <a:rPr lang="en-US" dirty="0" smtClean="0">
                <a:solidFill>
                  <a:schemeClr val="bg1"/>
                </a:solidFill>
              </a:rPr>
              <a:t> distinct responses.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Thus, there are as many memory-</a:t>
            </a:r>
            <a:r>
              <a:rPr lang="en-US" i="1" dirty="0" smtClean="0">
                <a:solidFill>
                  <a:schemeClr val="bg1"/>
                </a:solidFill>
              </a:rPr>
              <a:t>n</a:t>
            </a:r>
            <a:r>
              <a:rPr lang="en-US" dirty="0" smtClean="0">
                <a:solidFill>
                  <a:schemeClr val="bg1"/>
                </a:solidFill>
              </a:rPr>
              <a:t> creatures as there are binary strings of length 2</a:t>
            </a:r>
            <a:r>
              <a:rPr lang="en-US" baseline="30000" dirty="0" smtClean="0">
                <a:solidFill>
                  <a:schemeClr val="bg1"/>
                </a:solidFill>
              </a:rPr>
              <a:t>n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So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en-US" dirty="0" smtClean="0">
                <a:solidFill>
                  <a:schemeClr val="bg1"/>
                </a:solidFill>
              </a:rPr>
              <a:t> there are 2^(2</a:t>
            </a:r>
            <a:r>
              <a:rPr lang="en-US" baseline="30000" dirty="0" smtClean="0">
                <a:solidFill>
                  <a:schemeClr val="bg1"/>
                </a:solidFill>
              </a:rPr>
              <a:t>n</a:t>
            </a:r>
            <a:r>
              <a:rPr lang="en-US" dirty="0" smtClean="0">
                <a:solidFill>
                  <a:schemeClr val="bg1"/>
                </a:solidFill>
              </a:rPr>
              <a:t>) distinct memory-</a:t>
            </a:r>
            <a:r>
              <a:rPr lang="en-US" i="1" dirty="0" smtClean="0">
                <a:solidFill>
                  <a:schemeClr val="bg1"/>
                </a:solidFill>
              </a:rPr>
              <a:t>n </a:t>
            </a:r>
            <a:r>
              <a:rPr lang="en-US" dirty="0" smtClean="0">
                <a:solidFill>
                  <a:schemeClr val="bg1"/>
                </a:solidFill>
              </a:rPr>
              <a:t>creatures.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There are 2 memory-0 creatures; 4 memory-1 creatures; 16 memory-2 creatures;  256 memory-3 creatures; 64K memory-4 creatures; and so forth.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 memory </a:t>
            </a:r>
            <a:r>
              <a:rPr lang="en-US" i="1" dirty="0" smtClean="0">
                <a:solidFill>
                  <a:schemeClr val="bg1"/>
                </a:solidFill>
              </a:rPr>
              <a:t>n </a:t>
            </a:r>
            <a:r>
              <a:rPr lang="en-US" dirty="0" smtClean="0">
                <a:solidFill>
                  <a:schemeClr val="bg1"/>
                </a:solidFill>
              </a:rPr>
              <a:t>creature can exhibit the behavior of any creature with smaller memory; it can also exhibit new behaviors based on its additional memory.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08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89349</TotalTime>
  <Words>861</Words>
  <Application>Microsoft Macintosh PowerPoint</Application>
  <PresentationFormat>Widescreen</PresentationFormat>
  <Paragraphs>159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Mangal</vt:lpstr>
      <vt:lpstr>Wingdings</vt:lpstr>
      <vt:lpstr>Arial</vt:lpstr>
      <vt:lpstr>Office Theme</vt:lpstr>
      <vt:lpstr>Simulating Evolution: the Prisoner’s Dilemma and Other Models</vt:lpstr>
      <vt:lpstr>Administrivia</vt:lpstr>
      <vt:lpstr>PowerPoint Presentation</vt:lpstr>
      <vt:lpstr>Evolution of a PD “World” (Lindgren, 1991)</vt:lpstr>
      <vt:lpstr>Memory-0 Creatures</vt:lpstr>
      <vt:lpstr>Memory-1 Creatures</vt:lpstr>
      <vt:lpstr>Memory-2 Creatures</vt:lpstr>
      <vt:lpstr>Memory-3 Creatures</vt:lpstr>
      <vt:lpstr>What we’ve got so far…</vt:lpstr>
      <vt:lpstr>Mutations in Lindgren’s World</vt:lpstr>
      <vt:lpstr>600 generations (replication is based on success within the population)</vt:lpstr>
      <vt:lpstr>30,000 Generations</vt:lpstr>
      <vt:lpstr>Simulating Evolution: the Blind Watchmaker (Dawkins, 1987)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336</cp:revision>
  <dcterms:created xsi:type="dcterms:W3CDTF">2017-08-27T18:15:55Z</dcterms:created>
  <dcterms:modified xsi:type="dcterms:W3CDTF">2017-12-06T20:55:15Z</dcterms:modified>
</cp:coreProperties>
</file>

<file path=docProps/thumbnail.jpeg>
</file>